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4" r:id="rId13"/>
    <p:sldId id="285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40"/>
    <a:srgbClr val="425C78"/>
    <a:srgbClr val="8B1713"/>
    <a:srgbClr val="14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7"/>
    <p:restoredTop sz="94674"/>
  </p:normalViewPr>
  <p:slideViewPr>
    <p:cSldViewPr snapToGrid="0" snapToObjects="1">
      <p:cViewPr>
        <p:scale>
          <a:sx n="132" d="100"/>
          <a:sy n="132" d="100"/>
        </p:scale>
        <p:origin x="144" y="-80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A34-E56D-EA4B-96B3-423C8940FB3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07-D868-2A43-B6F5-609F827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entomology.k-state.edu</a:t>
            </a:r>
            <a:r>
              <a:rPr lang="en-US" dirty="0"/>
              <a:t>/extension/special-projects/potato-psyllid-survey/archive2010.html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entomology.k-state.edu</a:t>
            </a:r>
            <a:r>
              <a:rPr lang="en-US" dirty="0"/>
              <a:t>/extension/special-projects/potato-psyllid-survey/archive2010.html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415" y="2131722"/>
            <a:ext cx="3816511" cy="18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534" y="2987638"/>
            <a:ext cx="5522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Grain Biosecurity</a:t>
            </a:r>
          </a:p>
          <a:p>
            <a:pPr algn="r">
              <a:lnSpc>
                <a:spcPts val="3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Lesson 3 | Fieldwork Planner</a:t>
            </a:r>
          </a:p>
        </p:txBody>
      </p:sp>
    </p:spTree>
    <p:extLst>
      <p:ext uri="{BB962C8B-B14F-4D97-AF65-F5344CB8AC3E}">
        <p14:creationId xmlns:p14="http://schemas.microsoft.com/office/powerpoint/2010/main" val="20290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000" y="2245500"/>
            <a:ext cx="6146369" cy="4612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71999" y="2245500"/>
            <a:ext cx="6172739" cy="4612500"/>
          </a:xfrm>
          <a:prstGeom prst="rect">
            <a:avLst/>
          </a:prstGeom>
          <a:solidFill>
            <a:srgbClr val="14194B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25" y="2245501"/>
            <a:ext cx="6072554" cy="4612500"/>
          </a:xfrm>
          <a:prstGeom prst="rect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3500894">
            <a:off x="5903883" y="3229896"/>
            <a:ext cx="344858" cy="330784"/>
          </a:xfrm>
          <a:prstGeom prst="rtTriangle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003" y="2666602"/>
            <a:ext cx="4963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Once collected, your insect specimens can only be useful for plant biosecurity purposes if the trap has a label.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Without a label the specimen has no scientific value. 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Create labels out of plain paper cut to size and write on them with HB pencil.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Labels must include all of these details and be placed inside or on each trap.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20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1633" y="2592475"/>
            <a:ext cx="4869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Location:    	</a:t>
            </a:r>
            <a:r>
              <a:rPr lang="en-US" sz="2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School Ag Farm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Date:    		</a:t>
            </a:r>
            <a:r>
              <a:rPr lang="en-US" sz="2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23/02/2016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Collector:    	</a:t>
            </a:r>
            <a:r>
              <a:rPr lang="en-US" sz="2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Year 9, class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Crop type:    	</a:t>
            </a:r>
            <a:r>
              <a:rPr lang="en-US" sz="2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Wheat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Growth stage:    </a:t>
            </a:r>
            <a:r>
              <a:rPr lang="en-US" sz="2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Vegetative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Trap type:    	</a:t>
            </a:r>
            <a:r>
              <a:rPr lang="en-US" sz="2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Pitfall trap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Trap Labels</a:t>
            </a:r>
          </a:p>
        </p:txBody>
      </p:sp>
      <p:sp>
        <p:nvSpPr>
          <p:cNvPr id="22" name="Teardrop 21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ardrop 14"/>
          <p:cNvSpPr/>
          <p:nvPr/>
        </p:nvSpPr>
        <p:spPr>
          <a:xfrm>
            <a:off x="7175907" y="2791898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>
            <a:off x="7181349" y="3243655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>
            <a:off x="7175906" y="3695412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>
            <a:off x="7178358" y="414716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>
            <a:off x="7175906" y="4620192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>
            <a:off x="7175905" y="507194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10" y="-17929"/>
            <a:ext cx="12192000" cy="469334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-3701" y="-17929"/>
            <a:ext cx="12192000" cy="4688783"/>
          </a:xfrm>
          <a:prstGeom prst="rect">
            <a:avLst/>
          </a:prstGeom>
          <a:solidFill>
            <a:srgbClr val="14194B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51696" y="1610770"/>
            <a:ext cx="594043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120"/>
              </a:lnSpc>
            </a:pPr>
            <a:r>
              <a:rPr lang="en-US" sz="2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Why? </a:t>
            </a: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To better understand data especially in long studies that go for many years.</a:t>
            </a:r>
          </a:p>
          <a:p>
            <a:pPr marL="0" lvl="1">
              <a:lnSpc>
                <a:spcPts val="2120"/>
              </a:lnSpc>
            </a:pPr>
            <a:endParaRPr lang="en-US" sz="8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0" lvl="1">
              <a:lnSpc>
                <a:spcPts val="212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If there are big differences seen in the data this could be related to a weather event such as wet weather or drought.</a:t>
            </a:r>
          </a:p>
          <a:p>
            <a:pPr marL="0" lvl="1">
              <a:lnSpc>
                <a:spcPts val="2120"/>
              </a:lnSpc>
            </a:pPr>
            <a:endParaRPr lang="en-US" sz="8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0" lvl="1">
              <a:lnSpc>
                <a:spcPts val="212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Wind direction might also give clues to where flying insects are coming from.</a:t>
            </a:r>
          </a:p>
          <a:p>
            <a:pPr marL="0" lvl="1">
              <a:lnSpc>
                <a:spcPts val="2120"/>
              </a:lnSpc>
            </a:pP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794" y="5320699"/>
            <a:ext cx="274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Record with weather data recorder:</a:t>
            </a:r>
          </a:p>
        </p:txBody>
      </p:sp>
      <p:sp>
        <p:nvSpPr>
          <p:cNvPr id="36" name="Teardrop 35"/>
          <p:cNvSpPr/>
          <p:nvPr/>
        </p:nvSpPr>
        <p:spPr>
          <a:xfrm>
            <a:off x="3755569" y="543500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49485" y="5369690"/>
            <a:ext cx="18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Temperature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ardrop 38"/>
          <p:cNvSpPr/>
          <p:nvPr/>
        </p:nvSpPr>
        <p:spPr>
          <a:xfrm>
            <a:off x="6111656" y="5424899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05571" y="5359586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Relative humidity</a:t>
            </a:r>
          </a:p>
        </p:txBody>
      </p:sp>
      <p:sp>
        <p:nvSpPr>
          <p:cNvPr id="41" name="Teardrop 40"/>
          <p:cNvSpPr/>
          <p:nvPr/>
        </p:nvSpPr>
        <p:spPr>
          <a:xfrm>
            <a:off x="9029696" y="543500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332983" y="536969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Wind speed &amp; direction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Measuring Weather Conditions</a:t>
            </a:r>
          </a:p>
        </p:txBody>
      </p:sp>
      <p:sp>
        <p:nvSpPr>
          <p:cNvPr id="30" name="Teardrop 2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7603">
            <a:off x="2486567" y="1338586"/>
            <a:ext cx="116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939" y="2265894"/>
            <a:ext cx="7060061" cy="459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3617" y="2245500"/>
            <a:ext cx="8244893" cy="461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711" y="2245500"/>
            <a:ext cx="7243289" cy="4633924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8925" y="2245501"/>
            <a:ext cx="6197080" cy="4612499"/>
            <a:chOff x="0" y="-13970"/>
            <a:chExt cx="6197080" cy="2206185"/>
          </a:xfrm>
        </p:grpSpPr>
        <p:sp>
          <p:nvSpPr>
            <p:cNvPr id="54" name="Rectangle 53"/>
            <p:cNvSpPr/>
            <p:nvPr/>
          </p:nvSpPr>
          <p:spPr>
            <a:xfrm>
              <a:off x="0" y="-13970"/>
              <a:ext cx="6072554" cy="2206185"/>
            </a:xfrm>
            <a:prstGeom prst="rect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/>
            <p:cNvSpPr/>
            <p:nvPr/>
          </p:nvSpPr>
          <p:spPr>
            <a:xfrm rot="13500894">
              <a:off x="6001455" y="150332"/>
              <a:ext cx="124974" cy="266277"/>
            </a:xfrm>
            <a:prstGeom prst="rtTriangle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Collecting your pitfall traps</a:t>
            </a:r>
          </a:p>
        </p:txBody>
      </p:sp>
      <p:sp>
        <p:nvSpPr>
          <p:cNvPr id="22" name="Teardrop 21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1338" y="2255809"/>
            <a:ext cx="4669787" cy="1008898"/>
            <a:chOff x="760628" y="2255809"/>
            <a:chExt cx="4669787" cy="1008898"/>
          </a:xfrm>
        </p:grpSpPr>
        <p:sp>
          <p:nvSpPr>
            <p:cNvPr id="32" name="TextBox 31"/>
            <p:cNvSpPr txBox="1"/>
            <p:nvPr/>
          </p:nvSpPr>
          <p:spPr>
            <a:xfrm>
              <a:off x="1042376" y="2341377"/>
              <a:ext cx="4388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Lift the roof off the trap and carefully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lift the container out of the ground.</a:t>
              </a:r>
            </a:p>
            <a:p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0628" y="2255809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1338" y="2961640"/>
            <a:ext cx="4669787" cy="705950"/>
            <a:chOff x="760628" y="3086703"/>
            <a:chExt cx="4669787" cy="705950"/>
          </a:xfrm>
        </p:grpSpPr>
        <p:sp>
          <p:nvSpPr>
            <p:cNvPr id="35" name="TextBox 34"/>
            <p:cNvSpPr txBox="1"/>
            <p:nvPr/>
          </p:nvSpPr>
          <p:spPr>
            <a:xfrm>
              <a:off x="1036445" y="3146322"/>
              <a:ext cx="4393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Take the lid off making sure no dirt falls in the trap.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0628" y="3086703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7731" y="3677969"/>
            <a:ext cx="4891628" cy="705319"/>
            <a:chOff x="773437" y="3913197"/>
            <a:chExt cx="4891628" cy="705319"/>
          </a:xfrm>
        </p:grpSpPr>
        <p:sp>
          <p:nvSpPr>
            <p:cNvPr id="36" name="TextBox 35"/>
            <p:cNvSpPr txBox="1"/>
            <p:nvPr/>
          </p:nvSpPr>
          <p:spPr>
            <a:xfrm>
              <a:off x="1054649" y="3972185"/>
              <a:ext cx="4610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Add a label with the date of collection into the container.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3437" y="3913197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5649" y="4362187"/>
            <a:ext cx="5505829" cy="699375"/>
            <a:chOff x="806200" y="4664847"/>
            <a:chExt cx="4819930" cy="699375"/>
          </a:xfrm>
        </p:grpSpPr>
        <p:sp>
          <p:nvSpPr>
            <p:cNvPr id="40" name="TextBox 39"/>
            <p:cNvSpPr txBox="1"/>
            <p:nvPr/>
          </p:nvSpPr>
          <p:spPr>
            <a:xfrm>
              <a:off x="1056557" y="4717891"/>
              <a:ext cx="4569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0" dirty="0" smtClean="0">
                  <a:latin typeface="Arial" charset="0"/>
                  <a:ea typeface="Arial" charset="0"/>
                  <a:cs typeface="Arial" charset="0"/>
                </a:rPr>
                <a:t>Pour the contents of the trap through a fine mesh sieve to remove any large sticks and leaves. </a:t>
              </a:r>
              <a:endParaRPr lang="en-US" spc="-1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6200" y="4664847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7731" y="5046856"/>
            <a:ext cx="5518270" cy="1008685"/>
            <a:chOff x="760628" y="5664834"/>
            <a:chExt cx="5297846" cy="1008685"/>
          </a:xfrm>
        </p:grpSpPr>
        <p:sp>
          <p:nvSpPr>
            <p:cNvPr id="43" name="TextBox 42"/>
            <p:cNvSpPr txBox="1"/>
            <p:nvPr/>
          </p:nvSpPr>
          <p:spPr>
            <a:xfrm>
              <a:off x="1054649" y="5750189"/>
              <a:ext cx="5003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Knock the sieve against a clean ice cream     container to get all the specimens into the container. 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0628" y="5664834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7731" y="6017252"/>
            <a:ext cx="5125717" cy="1008685"/>
            <a:chOff x="760628" y="5664834"/>
            <a:chExt cx="5125717" cy="1008685"/>
          </a:xfrm>
        </p:grpSpPr>
        <p:sp>
          <p:nvSpPr>
            <p:cNvPr id="27" name="TextBox 26"/>
            <p:cNvSpPr txBox="1"/>
            <p:nvPr/>
          </p:nvSpPr>
          <p:spPr>
            <a:xfrm>
              <a:off x="1054649" y="5750189"/>
              <a:ext cx="4831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Add a preservative to the insects and put the sample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with the label into a specimen jar. </a:t>
              </a:r>
            </a:p>
            <a:p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0628" y="5664834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6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83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530346" y="2722484"/>
            <a:ext cx="435428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Pick one student to put on disposable gloves. This person carefully removes the trap from the stake. Hold trap with both hands, at the non-sticky ends.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38566" y="1938989"/>
            <a:ext cx="414079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Attach your collection label to the trap with a paperclip. </a:t>
            </a:r>
          </a:p>
        </p:txBody>
      </p:sp>
      <p:sp>
        <p:nvSpPr>
          <p:cNvPr id="21" name="Oval 20"/>
          <p:cNvSpPr/>
          <p:nvPr/>
        </p:nvSpPr>
        <p:spPr>
          <a:xfrm>
            <a:off x="6980299" y="2047828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3958" y="1974107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1</a:t>
            </a:r>
          </a:p>
        </p:txBody>
      </p:sp>
      <p:sp>
        <p:nvSpPr>
          <p:cNvPr id="61" name="Oval 60"/>
          <p:cNvSpPr/>
          <p:nvPr/>
        </p:nvSpPr>
        <p:spPr>
          <a:xfrm>
            <a:off x="6959182" y="2814866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002841" y="2759806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2</a:t>
            </a:r>
          </a:p>
        </p:txBody>
      </p:sp>
      <p:sp>
        <p:nvSpPr>
          <p:cNvPr id="63" name="Oval 62"/>
          <p:cNvSpPr/>
          <p:nvPr/>
        </p:nvSpPr>
        <p:spPr>
          <a:xfrm>
            <a:off x="6959182" y="3958144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02841" y="3903084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>
            <a:off x="6980299" y="5281026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023958" y="5207305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4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Collecting Your Sticky Traps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8566" y="3925930"/>
            <a:ext cx="414079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the trap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HAS A GRID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- take a piece of cling wrap and carefully place it over the trap. Keep it as smooth as possible. Cut off any excess or fold behind.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8566" y="5191916"/>
            <a:ext cx="414079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the trap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HAS NO GRID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- take a OHP transparency printed with a grid and place over the trap. DO NOT REMOVE the OHP/cling wrap once laid as it will pull the insects off the trap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7" y="1975867"/>
            <a:ext cx="6687671" cy="48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3" b="10472"/>
          <a:stretch/>
        </p:blipFill>
        <p:spPr>
          <a:xfrm>
            <a:off x="-1" y="2265871"/>
            <a:ext cx="12208789" cy="46834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3701" y="2260573"/>
            <a:ext cx="12192000" cy="4688783"/>
          </a:xfrm>
          <a:prstGeom prst="rect">
            <a:avLst/>
          </a:prstGeom>
          <a:solidFill>
            <a:srgbClr val="8B171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075" y="2478310"/>
            <a:ext cx="496388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Two pieces of plain paper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HB pencil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Scissors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&amp; weather data recorder</a:t>
            </a:r>
            <a:b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Camera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Twist ties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Garden stake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Disposable gloves</a:t>
            </a:r>
            <a:b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Preservative (detergent &amp; water)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Trowel</a:t>
            </a:r>
          </a:p>
        </p:txBody>
      </p:sp>
      <p:sp>
        <p:nvSpPr>
          <p:cNvPr id="30" name="Teardrop 29"/>
          <p:cNvSpPr>
            <a:spLocks noChangeAspect="1"/>
          </p:cNvSpPr>
          <p:nvPr/>
        </p:nvSpPr>
        <p:spPr>
          <a:xfrm>
            <a:off x="667021" y="265355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Equipment Checklist</a:t>
            </a:r>
          </a:p>
        </p:txBody>
      </p:sp>
      <p:sp>
        <p:nvSpPr>
          <p:cNvPr id="58" name="Teardrop 57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0658" y="2478310"/>
            <a:ext cx="5357641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Two ice cream containers &amp; lids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Meat tray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2-4 tent pegs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Sticky trap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3-4 paper clips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Box to contain all equipment</a:t>
            </a:r>
            <a:b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OHP transparency with grid (or cling wrap)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Specimen bottles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Fine sieve</a:t>
            </a:r>
          </a:p>
          <a:p>
            <a:pPr lvl="0"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Long term preservative (ethanol)</a:t>
            </a:r>
          </a:p>
          <a:p>
            <a:pPr lvl="0">
              <a:lnSpc>
                <a:spcPts val="3200"/>
              </a:lnSpc>
            </a:pP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0">
              <a:lnSpc>
                <a:spcPts val="3200"/>
              </a:lnSpc>
            </a:pP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0">
              <a:lnSpc>
                <a:spcPts val="3200"/>
              </a:lnSpc>
            </a:pP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0">
              <a:lnSpc>
                <a:spcPts val="3200"/>
              </a:lnSpc>
            </a:pP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ardrop 43"/>
          <p:cNvSpPr>
            <a:spLocks noChangeAspect="1"/>
          </p:cNvSpPr>
          <p:nvPr/>
        </p:nvSpPr>
        <p:spPr>
          <a:xfrm>
            <a:off x="667021" y="30412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>
            <a:spLocks noChangeAspect="1"/>
          </p:cNvSpPr>
          <p:nvPr/>
        </p:nvSpPr>
        <p:spPr>
          <a:xfrm>
            <a:off x="667021" y="34505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>
            <a:spLocks noChangeAspect="1"/>
          </p:cNvSpPr>
          <p:nvPr/>
        </p:nvSpPr>
        <p:spPr>
          <a:xfrm>
            <a:off x="661585" y="38607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>
            <a:spLocks noChangeAspect="1"/>
          </p:cNvSpPr>
          <p:nvPr/>
        </p:nvSpPr>
        <p:spPr>
          <a:xfrm>
            <a:off x="661585" y="42700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>
            <a:spLocks noChangeAspect="1"/>
          </p:cNvSpPr>
          <p:nvPr/>
        </p:nvSpPr>
        <p:spPr>
          <a:xfrm>
            <a:off x="661585" y="46797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>
            <a:spLocks noChangeAspect="1"/>
          </p:cNvSpPr>
          <p:nvPr/>
        </p:nvSpPr>
        <p:spPr>
          <a:xfrm>
            <a:off x="659858" y="50890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/>
          <p:cNvSpPr>
            <a:spLocks noChangeAspect="1"/>
          </p:cNvSpPr>
          <p:nvPr/>
        </p:nvSpPr>
        <p:spPr>
          <a:xfrm>
            <a:off x="667021" y="54983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/>
          <p:cNvSpPr>
            <a:spLocks noChangeAspect="1"/>
          </p:cNvSpPr>
          <p:nvPr/>
        </p:nvSpPr>
        <p:spPr>
          <a:xfrm>
            <a:off x="667021" y="59076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>
            <a:spLocks noChangeAspect="1"/>
          </p:cNvSpPr>
          <p:nvPr/>
        </p:nvSpPr>
        <p:spPr>
          <a:xfrm>
            <a:off x="659858" y="629629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ardrop 59"/>
          <p:cNvSpPr>
            <a:spLocks noChangeAspect="1"/>
          </p:cNvSpPr>
          <p:nvPr/>
        </p:nvSpPr>
        <p:spPr>
          <a:xfrm>
            <a:off x="6650658" y="265355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ardrop 60"/>
          <p:cNvSpPr>
            <a:spLocks noChangeAspect="1"/>
          </p:cNvSpPr>
          <p:nvPr/>
        </p:nvSpPr>
        <p:spPr>
          <a:xfrm>
            <a:off x="6650658" y="30412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/>
          <p:cNvSpPr>
            <a:spLocks noChangeAspect="1"/>
          </p:cNvSpPr>
          <p:nvPr/>
        </p:nvSpPr>
        <p:spPr>
          <a:xfrm>
            <a:off x="6650658" y="34505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ardrop 62"/>
          <p:cNvSpPr>
            <a:spLocks noChangeAspect="1"/>
          </p:cNvSpPr>
          <p:nvPr/>
        </p:nvSpPr>
        <p:spPr>
          <a:xfrm>
            <a:off x="6645222" y="38607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ardrop 63"/>
          <p:cNvSpPr>
            <a:spLocks noChangeAspect="1"/>
          </p:cNvSpPr>
          <p:nvPr/>
        </p:nvSpPr>
        <p:spPr>
          <a:xfrm>
            <a:off x="6645222" y="42700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ardrop 64"/>
          <p:cNvSpPr>
            <a:spLocks noChangeAspect="1"/>
          </p:cNvSpPr>
          <p:nvPr/>
        </p:nvSpPr>
        <p:spPr>
          <a:xfrm>
            <a:off x="6645222" y="46797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/>
          <p:cNvSpPr>
            <a:spLocks noChangeAspect="1"/>
          </p:cNvSpPr>
          <p:nvPr/>
        </p:nvSpPr>
        <p:spPr>
          <a:xfrm>
            <a:off x="6643495" y="50890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/>
          <p:cNvSpPr>
            <a:spLocks noChangeAspect="1"/>
          </p:cNvSpPr>
          <p:nvPr/>
        </p:nvSpPr>
        <p:spPr>
          <a:xfrm>
            <a:off x="6650658" y="54983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ardrop 67"/>
          <p:cNvSpPr>
            <a:spLocks noChangeAspect="1"/>
          </p:cNvSpPr>
          <p:nvPr/>
        </p:nvSpPr>
        <p:spPr>
          <a:xfrm>
            <a:off x="6650658" y="59076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ardrop 68"/>
          <p:cNvSpPr>
            <a:spLocks noChangeAspect="1"/>
          </p:cNvSpPr>
          <p:nvPr/>
        </p:nvSpPr>
        <p:spPr>
          <a:xfrm>
            <a:off x="6643495" y="629629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59204"/>
          </a:xfrm>
          <a:prstGeom prst="rect">
            <a:avLst/>
          </a:prstGeom>
        </p:spPr>
      </p:pic>
      <p:sp>
        <p:nvSpPr>
          <p:cNvPr id="8" name="Teardrop 7"/>
          <p:cNvSpPr/>
          <p:nvPr/>
        </p:nvSpPr>
        <p:spPr>
          <a:xfrm>
            <a:off x="5081452" y="22071"/>
            <a:ext cx="7037906" cy="7037904"/>
          </a:xfrm>
          <a:prstGeom prst="teardrop">
            <a:avLst/>
          </a:prstGeom>
          <a:solidFill>
            <a:srgbClr val="8B17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4785" y="2957158"/>
            <a:ext cx="3521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Conduct a surveillance exercise to see what insects are out in the field.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5057" y="2380576"/>
            <a:ext cx="366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Insect Surveillance</a:t>
            </a:r>
          </a:p>
        </p:txBody>
      </p:sp>
    </p:spTree>
    <p:extLst>
      <p:ext uri="{BB962C8B-B14F-4D97-AF65-F5344CB8AC3E}">
        <p14:creationId xmlns:p14="http://schemas.microsoft.com/office/powerpoint/2010/main" val="208663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5180" y="2896198"/>
            <a:ext cx="3291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Conduct a surveillance exercise to see what insects are out in the field.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5179" y="2380576"/>
            <a:ext cx="32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Insect Surveillance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29"/>
            <a:ext cx="12192000" cy="6898000"/>
          </a:xfrm>
          <a:prstGeom prst="rect">
            <a:avLst/>
          </a:prstGeom>
        </p:spPr>
      </p:pic>
      <p:sp>
        <p:nvSpPr>
          <p:cNvPr id="14" name="Teardrop 13"/>
          <p:cNvSpPr/>
          <p:nvPr/>
        </p:nvSpPr>
        <p:spPr>
          <a:xfrm>
            <a:off x="5108349" y="-4819"/>
            <a:ext cx="7037906" cy="7037904"/>
          </a:xfrm>
          <a:prstGeom prst="teardrop">
            <a:avLst/>
          </a:prstGeom>
          <a:solidFill>
            <a:srgbClr val="425C7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>
            <a:off x="6610578" y="1383898"/>
            <a:ext cx="4232366" cy="423236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67823" y="2391099"/>
            <a:ext cx="32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Sticky Traps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1834" y="2846782"/>
            <a:ext cx="312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Yellow sticky traps will catch insects that fly through the crop attracted to the yellow colour.  </a:t>
            </a:r>
          </a:p>
        </p:txBody>
      </p:sp>
    </p:spTree>
    <p:extLst>
      <p:ext uri="{BB962C8B-B14F-4D97-AF65-F5344CB8AC3E}">
        <p14:creationId xmlns:p14="http://schemas.microsoft.com/office/powerpoint/2010/main" val="6863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29"/>
            <a:ext cx="12192000" cy="46887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-17929"/>
            <a:ext cx="12192000" cy="4688783"/>
          </a:xfrm>
          <a:prstGeom prst="rect">
            <a:avLst/>
          </a:prstGeom>
          <a:solidFill>
            <a:srgbClr val="14194B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Sticky Traps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871">
            <a:off x="1326533" y="1615955"/>
            <a:ext cx="2247551" cy="23331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51618" y="3310927"/>
            <a:ext cx="779488" cy="779488"/>
          </a:xfrm>
          <a:prstGeom prst="ellipse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51618" y="2128845"/>
            <a:ext cx="779488" cy="779488"/>
          </a:xfrm>
          <a:prstGeom prst="ellipse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22504" y="2464904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6167093" y="2211265"/>
            <a:ext cx="2307" cy="185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69400" y="2675614"/>
            <a:ext cx="0" cy="1590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2462" y="3416885"/>
            <a:ext cx="0" cy="1738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69400" y="3865506"/>
            <a:ext cx="0" cy="1590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22504" y="3674675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9704" y="2176340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9704" y="2782513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9704" y="3374527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9704" y="3945019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167093" y="2218414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56164" y="2834640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60076" y="3416885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55497" y="4033111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8927" y="2126310"/>
            <a:ext cx="64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84897" y="3325225"/>
            <a:ext cx="64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51711" y="2046788"/>
            <a:ext cx="39108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Beneficial insects: </a:t>
            </a:r>
          </a:p>
          <a:p>
            <a:pPr>
              <a:lnSpc>
                <a:spcPts val="212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Lacewings and Parasitic Wasps</a:t>
            </a:r>
          </a:p>
          <a:p>
            <a:pPr>
              <a:lnSpc>
                <a:spcPts val="212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4067" y="3236456"/>
            <a:ext cx="4463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Pest insects: </a:t>
            </a:r>
          </a:p>
          <a:p>
            <a:pPr>
              <a:lnSpc>
                <a:spcPts val="210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Aphids, Thrips and Light brown apple moth</a:t>
            </a:r>
          </a:p>
          <a:p>
            <a:pPr>
              <a:lnSpc>
                <a:spcPts val="210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794" y="5110839"/>
            <a:ext cx="31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Sticky trap equipment:</a:t>
            </a:r>
          </a:p>
        </p:txBody>
      </p:sp>
      <p:sp>
        <p:nvSpPr>
          <p:cNvPr id="36" name="Teardrop 35"/>
          <p:cNvSpPr/>
          <p:nvPr/>
        </p:nvSpPr>
        <p:spPr>
          <a:xfrm>
            <a:off x="3755569" y="522514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49484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Two trap labels</a:t>
            </a:r>
          </a:p>
        </p:txBody>
      </p:sp>
      <p:sp>
        <p:nvSpPr>
          <p:cNvPr id="39" name="Teardrop 38"/>
          <p:cNvSpPr/>
          <p:nvPr/>
        </p:nvSpPr>
        <p:spPr>
          <a:xfrm>
            <a:off x="6051696" y="5215039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45611" y="5149726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One yellow sticky trap</a:t>
            </a:r>
          </a:p>
        </p:txBody>
      </p:sp>
      <p:sp>
        <p:nvSpPr>
          <p:cNvPr id="41" name="Teardrop 40"/>
          <p:cNvSpPr/>
          <p:nvPr/>
        </p:nvSpPr>
        <p:spPr>
          <a:xfrm>
            <a:off x="9029696" y="522514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437913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One-two twist ties</a:t>
            </a:r>
          </a:p>
        </p:txBody>
      </p:sp>
      <p:sp>
        <p:nvSpPr>
          <p:cNvPr id="43" name="Teardrop 42"/>
          <p:cNvSpPr/>
          <p:nvPr/>
        </p:nvSpPr>
        <p:spPr>
          <a:xfrm>
            <a:off x="6082890" y="5882412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376806" y="5817099"/>
            <a:ext cx="286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Latex gloves for each student handling traps</a:t>
            </a:r>
          </a:p>
        </p:txBody>
      </p:sp>
      <p:sp>
        <p:nvSpPr>
          <p:cNvPr id="45" name="Teardrop 44"/>
          <p:cNvSpPr/>
          <p:nvPr/>
        </p:nvSpPr>
        <p:spPr>
          <a:xfrm>
            <a:off x="749647" y="5833895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43562" y="5768582"/>
            <a:ext cx="466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Garden stake just taller than the height of the crop</a:t>
            </a:r>
          </a:p>
        </p:txBody>
      </p:sp>
      <p:sp>
        <p:nvSpPr>
          <p:cNvPr id="48" name="Teardrop 47"/>
          <p:cNvSpPr/>
          <p:nvPr/>
        </p:nvSpPr>
        <p:spPr>
          <a:xfrm>
            <a:off x="9029696" y="5888681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37913" y="5823368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Three-four paper clips</a:t>
            </a:r>
          </a:p>
        </p:txBody>
      </p:sp>
      <p:sp>
        <p:nvSpPr>
          <p:cNvPr id="47" name="Teardrop 46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763" y="1906939"/>
            <a:ext cx="2213375" cy="4310744"/>
          </a:xfrm>
          <a:prstGeom prst="rect">
            <a:avLst/>
          </a:prstGeom>
          <a:effectLst>
            <a:outerShdw blurRad="139700" dist="76200" dir="2700000" sx="102000" sy="102000" algn="tl" rotWithShape="0">
              <a:prstClr val="black">
                <a:alpha val="34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6096000" y="3531008"/>
            <a:ext cx="435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Once in the field the sticky trap will be opened and attached to a 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garden stake, 2-5m in from the edge of the crop.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04220" y="2497257"/>
            <a:ext cx="414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Attach your set-up label to the trap with a paperclip. </a:t>
            </a:r>
          </a:p>
        </p:txBody>
      </p:sp>
      <p:sp>
        <p:nvSpPr>
          <p:cNvPr id="21" name="Oval 20"/>
          <p:cNvSpPr/>
          <p:nvPr/>
        </p:nvSpPr>
        <p:spPr>
          <a:xfrm>
            <a:off x="5545953" y="2606096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9612" y="2532375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1</a:t>
            </a:r>
          </a:p>
        </p:txBody>
      </p:sp>
      <p:sp>
        <p:nvSpPr>
          <p:cNvPr id="61" name="Oval 60"/>
          <p:cNvSpPr/>
          <p:nvPr/>
        </p:nvSpPr>
        <p:spPr>
          <a:xfrm>
            <a:off x="5524836" y="3623390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568495" y="3568330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2</a:t>
            </a:r>
          </a:p>
        </p:txBody>
      </p:sp>
      <p:sp>
        <p:nvSpPr>
          <p:cNvPr id="63" name="Oval 62"/>
          <p:cNvSpPr/>
          <p:nvPr/>
        </p:nvSpPr>
        <p:spPr>
          <a:xfrm>
            <a:off x="5524836" y="4583788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568495" y="4528728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>
            <a:off x="5545953" y="5617907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589612" y="5544186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4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Installing Your Sticky Traps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4220" y="4551574"/>
            <a:ext cx="414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Bottom of the trap should be level with the top of the crop.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4220" y="5528797"/>
            <a:ext cx="414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Long sides pointing up and down and face it into the breeze.</a:t>
            </a:r>
          </a:p>
        </p:txBody>
      </p:sp>
    </p:spTree>
    <p:extLst>
      <p:ext uri="{BB962C8B-B14F-4D97-AF65-F5344CB8AC3E}">
        <p14:creationId xmlns:p14="http://schemas.microsoft.com/office/powerpoint/2010/main" val="95401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349"/>
            <a:ext cx="12192000" cy="7985760"/>
          </a:xfrm>
          <a:prstGeom prst="rect">
            <a:avLst/>
          </a:prstGeom>
        </p:spPr>
      </p:pic>
      <p:sp>
        <p:nvSpPr>
          <p:cNvPr id="15" name="Teardrop 14"/>
          <p:cNvSpPr/>
          <p:nvPr/>
        </p:nvSpPr>
        <p:spPr>
          <a:xfrm>
            <a:off x="6610578" y="1383898"/>
            <a:ext cx="4232366" cy="423236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108349" y="-4819"/>
            <a:ext cx="7037906" cy="7037904"/>
          </a:xfrm>
          <a:prstGeom prst="teardrop">
            <a:avLst/>
          </a:prstGeom>
          <a:solidFill>
            <a:srgbClr val="8DC74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27709" y="2380576"/>
            <a:ext cx="32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Pitfall Traps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4582" y="2950487"/>
            <a:ext cx="312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Pitfall traps catch ground dwelling invertebrates like beetles, ants, ground-dwelling spiders, cockroaches and thrips.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475" y="6478475"/>
            <a:ext cx="1168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US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 Wright, Queensland Museum |Used with permission: </a:t>
            </a:r>
            <a:r>
              <a:rPr lang="en-AU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Queensland Museum © The State of Queensland (Queensland Museum) 2010-2014</a:t>
            </a:r>
            <a:r>
              <a:rPr lang="en-US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40" b="26695"/>
          <a:stretch/>
        </p:blipFill>
        <p:spPr>
          <a:xfrm>
            <a:off x="0" y="-51516"/>
            <a:ext cx="12192000" cy="470078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289" y="-17929"/>
            <a:ext cx="12192000" cy="4688783"/>
          </a:xfrm>
          <a:prstGeom prst="rect">
            <a:avLst/>
          </a:prstGeom>
          <a:solidFill>
            <a:srgbClr val="8DC74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24004" y="2793060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67093" y="2211266"/>
            <a:ext cx="1" cy="4565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79704" y="2176340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9704" y="2782513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9704" y="3487744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167093" y="2218414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81074" y="2834196"/>
            <a:ext cx="223721" cy="4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51710" y="2046788"/>
            <a:ext cx="498094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Two ice cream containers with lids</a:t>
            </a:r>
          </a:p>
          <a:p>
            <a:pPr>
              <a:lnSpc>
                <a:spcPts val="2120"/>
              </a:lnSpc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clean meat tray large enough to cover the ice cream container </a:t>
            </a:r>
          </a:p>
          <a:p>
            <a:pPr>
              <a:lnSpc>
                <a:spcPts val="2120"/>
              </a:lnSpc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Preservative (water with a teaspoon of dishwashing detergent OR methylated spirits) enough to fill the ice cream container to about 3cm deep</a:t>
            </a:r>
          </a:p>
          <a:p>
            <a:pPr>
              <a:lnSpc>
                <a:spcPts val="2120"/>
              </a:lnSpc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794" y="5110839"/>
            <a:ext cx="31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Other equipment:</a:t>
            </a:r>
          </a:p>
        </p:txBody>
      </p:sp>
      <p:sp>
        <p:nvSpPr>
          <p:cNvPr id="36" name="Teardrop 35"/>
          <p:cNvSpPr/>
          <p:nvPr/>
        </p:nvSpPr>
        <p:spPr>
          <a:xfrm>
            <a:off x="3755569" y="5225143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49484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 trowel</a:t>
            </a:r>
          </a:p>
        </p:txBody>
      </p:sp>
      <p:sp>
        <p:nvSpPr>
          <p:cNvPr id="39" name="Teardrop 38"/>
          <p:cNvSpPr/>
          <p:nvPr/>
        </p:nvSpPr>
        <p:spPr>
          <a:xfrm>
            <a:off x="6051696" y="521503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45611" y="5149726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Two-four tent pegs</a:t>
            </a:r>
          </a:p>
        </p:txBody>
      </p:sp>
      <p:sp>
        <p:nvSpPr>
          <p:cNvPr id="41" name="Teardrop 40"/>
          <p:cNvSpPr/>
          <p:nvPr/>
        </p:nvSpPr>
        <p:spPr>
          <a:xfrm>
            <a:off x="9029696" y="5225143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437913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 pair of scissors</a:t>
            </a:r>
          </a:p>
        </p:txBody>
      </p:sp>
      <p:sp>
        <p:nvSpPr>
          <p:cNvPr id="43" name="Teardrop 42"/>
          <p:cNvSpPr/>
          <p:nvPr/>
        </p:nvSpPr>
        <p:spPr>
          <a:xfrm>
            <a:off x="6082890" y="5882412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376806" y="5817099"/>
            <a:ext cx="286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 fine sieve</a:t>
            </a:r>
          </a:p>
        </p:txBody>
      </p:sp>
      <p:sp>
        <p:nvSpPr>
          <p:cNvPr id="45" name="Teardrop 44"/>
          <p:cNvSpPr/>
          <p:nvPr/>
        </p:nvSpPr>
        <p:spPr>
          <a:xfrm>
            <a:off x="749647" y="5833895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43562" y="5768582"/>
            <a:ext cx="466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Two-three specimen jars with lids</a:t>
            </a:r>
          </a:p>
        </p:txBody>
      </p:sp>
      <p:sp>
        <p:nvSpPr>
          <p:cNvPr id="48" name="Teardrop 47"/>
          <p:cNvSpPr/>
          <p:nvPr/>
        </p:nvSpPr>
        <p:spPr>
          <a:xfrm>
            <a:off x="9029696" y="5888681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37913" y="5823368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Two trap labels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5213">
            <a:off x="2505754" y="1391256"/>
            <a:ext cx="1799039" cy="2782513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6166170" y="3005702"/>
            <a:ext cx="0" cy="5299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156164" y="3535680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Pitfall Trap Equipment</a:t>
            </a:r>
          </a:p>
        </p:txBody>
      </p:sp>
      <p:sp>
        <p:nvSpPr>
          <p:cNvPr id="30" name="Teardrop 2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4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4112" y="2248589"/>
            <a:ext cx="6239646" cy="2465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925" y="2245501"/>
            <a:ext cx="6232780" cy="2299575"/>
            <a:chOff x="0" y="-13970"/>
            <a:chExt cx="6232780" cy="2206185"/>
          </a:xfrm>
        </p:grpSpPr>
        <p:sp>
          <p:nvSpPr>
            <p:cNvPr id="13" name="Rectangle 12"/>
            <p:cNvSpPr/>
            <p:nvPr/>
          </p:nvSpPr>
          <p:spPr>
            <a:xfrm>
              <a:off x="0" y="-13970"/>
              <a:ext cx="6072554" cy="2206185"/>
            </a:xfrm>
            <a:prstGeom prst="rect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rot="13500894">
              <a:off x="5901961" y="923730"/>
              <a:ext cx="330853" cy="330784"/>
            </a:xfrm>
            <a:prstGeom prst="rtTriangle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9844" y="3004457"/>
            <a:ext cx="496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Cut a hole in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the ice-cream lids (leave an edge of 1-2cm)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5" y="4548852"/>
            <a:ext cx="6080313" cy="23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 rot="10800000">
            <a:off x="5916678" y="4530987"/>
            <a:ext cx="6275322" cy="2327013"/>
            <a:chOff x="0" y="-13970"/>
            <a:chExt cx="6204960" cy="2206185"/>
          </a:xfrm>
        </p:grpSpPr>
        <p:sp>
          <p:nvSpPr>
            <p:cNvPr id="10" name="Rectangle 9"/>
            <p:cNvSpPr/>
            <p:nvPr/>
          </p:nvSpPr>
          <p:spPr>
            <a:xfrm>
              <a:off x="0" y="-13970"/>
              <a:ext cx="6051379" cy="2206185"/>
            </a:xfrm>
            <a:prstGeom prst="rect">
              <a:avLst/>
            </a:prstGeom>
            <a:solidFill>
              <a:srgbClr val="42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rot="13655219">
              <a:off x="5874141" y="923730"/>
              <a:ext cx="330853" cy="330784"/>
            </a:xfrm>
            <a:prstGeom prst="rtTriangle">
              <a:avLst/>
            </a:prstGeom>
            <a:solidFill>
              <a:srgbClr val="42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53945" y="5204415"/>
            <a:ext cx="486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Cut the short ends off the meat tray so it makes a tunnel and place everything in an equipment box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Preparing Your Pitfall Traps</a:t>
            </a:r>
          </a:p>
        </p:txBody>
      </p:sp>
      <p:sp>
        <p:nvSpPr>
          <p:cNvPr id="22" name="Teardrop 21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696" y="4546447"/>
            <a:ext cx="5792562" cy="23129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-27044" y="2245499"/>
            <a:ext cx="12238813" cy="2327013"/>
          </a:xfrm>
          <a:prstGeom prst="rect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1990" y="2478310"/>
            <a:ext cx="4963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Dig a hole the size of the container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the lid with the hole on the container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a full lid on top of the lid with a hole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the container in the ground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5079" y="2462973"/>
            <a:ext cx="49638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Carefully remove the full lip from the top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Add the preservative and label the container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the meat container on top and secure with the tent pegs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DON’T get dirt in the trap!</a:t>
            </a:r>
          </a:p>
        </p:txBody>
      </p:sp>
      <p:sp>
        <p:nvSpPr>
          <p:cNvPr id="30" name="Teardrop 29"/>
          <p:cNvSpPr/>
          <p:nvPr/>
        </p:nvSpPr>
        <p:spPr>
          <a:xfrm>
            <a:off x="823459" y="2638113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>
            <a:off x="823458" y="3052701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>
            <a:off x="823458" y="346728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>
            <a:off x="823458" y="3885675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>
            <a:off x="6421163" y="306269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>
            <a:off x="6421162" y="3483970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>
            <a:off x="6421161" y="3995464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>
            <a:off x="6421164" y="2653621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19822" y="5294507"/>
            <a:ext cx="2704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Lid with the hole cut 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28052" y="6183957"/>
            <a:ext cx="2704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Preservative (3cm deep)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73210" y="4594344"/>
            <a:ext cx="2453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Meat tray roof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6139" y="5299597"/>
            <a:ext cx="4963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Top of container level with soil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74259" y="6183957"/>
            <a:ext cx="4963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Ice cream container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14127" y="5185459"/>
            <a:ext cx="601883" cy="405113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6170" y="6496237"/>
            <a:ext cx="624043" cy="1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9671" y="6496237"/>
            <a:ext cx="624043" cy="1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1"/>
          </p:cNvCxnSpPr>
          <p:nvPr/>
        </p:nvCxnSpPr>
        <p:spPr>
          <a:xfrm flipH="1" flipV="1">
            <a:off x="6934791" y="5294509"/>
            <a:ext cx="491348" cy="259004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0" idx="1"/>
          </p:cNvCxnSpPr>
          <p:nvPr/>
        </p:nvCxnSpPr>
        <p:spPr>
          <a:xfrm>
            <a:off x="7426139" y="4821382"/>
            <a:ext cx="1347071" cy="26878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Installing Your Pitfall Traps</a:t>
            </a:r>
          </a:p>
        </p:txBody>
      </p:sp>
      <p:sp>
        <p:nvSpPr>
          <p:cNvPr id="58" name="Teardrop 57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916</Words>
  <Application>Microsoft Macintosh PowerPoint</Application>
  <PresentationFormat>Custom</PresentationFormat>
  <Paragraphs>139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Pilkington</dc:creator>
  <cp:lastModifiedBy>Kelly Spence</cp:lastModifiedBy>
  <cp:revision>56</cp:revision>
  <dcterms:created xsi:type="dcterms:W3CDTF">2016-02-15T01:23:05Z</dcterms:created>
  <dcterms:modified xsi:type="dcterms:W3CDTF">2017-11-02T02:31:10Z</dcterms:modified>
</cp:coreProperties>
</file>